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345" r:id="rId3"/>
    <p:sldId id="346" r:id="rId4"/>
    <p:sldId id="347" r:id="rId5"/>
    <p:sldId id="348" r:id="rId6"/>
    <p:sldId id="349" r:id="rId7"/>
    <p:sldId id="351" r:id="rId8"/>
    <p:sldId id="350" r:id="rId9"/>
    <p:sldId id="352" r:id="rId10"/>
    <p:sldId id="353" r:id="rId11"/>
    <p:sldId id="354" r:id="rId12"/>
    <p:sldId id="355" r:id="rId13"/>
  </p:sldIdLst>
  <p:sldSz cx="12192000" cy="6858000"/>
  <p:notesSz cx="6858000" cy="9144000"/>
  <p:defaultTextStyle>
    <a:defPPr>
      <a:defRPr lang="sr-Latn-R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arina Komadina" initials="MK" lastIdx="3" clrIdx="0">
    <p:extLst>
      <p:ext uri="{19B8F6BF-5375-455C-9EA6-DF929625EA0E}">
        <p15:presenceInfo xmlns:p15="http://schemas.microsoft.com/office/powerpoint/2012/main" userId="Marina Komadina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00"/>
    <a:srgbClr val="FF0066"/>
    <a:srgbClr val="66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93296810-A885-4BE3-A3E7-6D5BEEA58F35}" styleName="Srednji stil 2 - Isticanje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F5AB1C69-6EDB-4FF4-983F-18BD219EF322}" styleName="Srednji stil 2 - Isticanje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73A0DAA-6AF3-43AB-8588-CEC1D06C72B9}" styleName="Srednji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D7AC3CCA-C797-4891-BE02-D94E43425B78}" styleName="Srednji stil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559" autoAdjust="0"/>
    <p:restoredTop sz="92467" autoAdjust="0"/>
  </p:normalViewPr>
  <p:slideViewPr>
    <p:cSldViewPr snapToGrid="0">
      <p:cViewPr varScale="1">
        <p:scale>
          <a:sx n="79" d="100"/>
          <a:sy n="79" d="100"/>
        </p:scale>
        <p:origin x="869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D3AF9F4-265B-4CC7-BBD6-071DBBD0EEAE}" type="datetimeFigureOut">
              <a:rPr lang="hr-HR" smtClean="0"/>
              <a:t>13.2.2021.</a:t>
            </a:fld>
            <a:endParaRPr lang="hr-H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hr-H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82D367-8DC2-4712-9A6A-9534AAD095F8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3276508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13.2.2021.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9218480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13.2.2021.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1119574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13.2.2021.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8441547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13.2.2021.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4184049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13.2.2021.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9420177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13.2.2021.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9166629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13.2.2021.</a:t>
            </a:fld>
            <a:endParaRPr lang="hr-H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689692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13.2.2021.</a:t>
            </a:fld>
            <a:endParaRPr lang="hr-H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9235142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13.2.2021.</a:t>
            </a:fld>
            <a:endParaRPr lang="hr-H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6986814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13.2.2021.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9000649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r-H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13.2.2021.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2801859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7148EA-6B88-4171-8B7A-E86F5126C524}" type="datetimeFigureOut">
              <a:rPr lang="hr-HR" smtClean="0"/>
              <a:t>13.2.2021.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3974677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r-Latn-R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s://wordwall.net/resource/260169/where-am-i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6000"/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450393" y="1381327"/>
            <a:ext cx="7595420" cy="1214820"/>
          </a:xfrm>
        </p:spPr>
        <p:txBody>
          <a:bodyPr>
            <a:normAutofit/>
          </a:bodyPr>
          <a:lstStyle/>
          <a:p>
            <a:r>
              <a:rPr lang="hr-HR" sz="6600" b="1" dirty="0">
                <a:solidFill>
                  <a:srgbClr val="FF0000"/>
                </a:solidFill>
              </a:rPr>
              <a:t>UNIT 5: </a:t>
            </a:r>
            <a:r>
              <a:rPr lang="hr-HR" sz="6600" b="1" dirty="0" err="1">
                <a:solidFill>
                  <a:srgbClr val="FF0000"/>
                </a:solidFill>
              </a:rPr>
              <a:t>Where</a:t>
            </a:r>
            <a:r>
              <a:rPr lang="hr-HR" sz="6600" b="1" dirty="0">
                <a:solidFill>
                  <a:srgbClr val="FF0000"/>
                </a:solidFill>
              </a:rPr>
              <a:t> I live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109163" y="3004763"/>
            <a:ext cx="7936650" cy="1655762"/>
          </a:xfrm>
        </p:spPr>
        <p:txBody>
          <a:bodyPr>
            <a:normAutofit/>
          </a:bodyPr>
          <a:lstStyle/>
          <a:p>
            <a:r>
              <a:rPr lang="hr-HR" sz="6600"/>
              <a:t>Where am I?</a:t>
            </a:r>
            <a:endParaRPr lang="hr-HR" sz="66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351384">
            <a:off x="833351" y="1589659"/>
            <a:ext cx="3363427" cy="448597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77445" y="5743575"/>
            <a:ext cx="5214555" cy="1114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924137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4">
            <a:extLst>
              <a:ext uri="{FF2B5EF4-FFF2-40B4-BE49-F238E27FC236}">
                <a16:creationId xmlns:a16="http://schemas.microsoft.com/office/drawing/2014/main" id="{796B49B5-2AE6-46DF-B19F-24E787F521C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4839056" cy="6858000"/>
          </a:xfrm>
          <a:prstGeom prst="rect">
            <a:avLst/>
          </a:prstGeom>
        </p:spPr>
      </p:pic>
      <p:sp>
        <p:nvSpPr>
          <p:cNvPr id="6" name="TekstniOkvir 5">
            <a:extLst>
              <a:ext uri="{FF2B5EF4-FFF2-40B4-BE49-F238E27FC236}">
                <a16:creationId xmlns:a16="http://schemas.microsoft.com/office/drawing/2014/main" id="{51BAC6AD-E96C-496F-AD76-597D59DD27E3}"/>
              </a:ext>
            </a:extLst>
          </p:cNvPr>
          <p:cNvSpPr txBox="1"/>
          <p:nvPr/>
        </p:nvSpPr>
        <p:spPr>
          <a:xfrm>
            <a:off x="5184843" y="311285"/>
            <a:ext cx="655644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/>
              <a:t>Open your workbook at page 57.</a:t>
            </a:r>
          </a:p>
        </p:txBody>
      </p:sp>
      <p:pic>
        <p:nvPicPr>
          <p:cNvPr id="8" name="Slika 7">
            <a:extLst>
              <a:ext uri="{FF2B5EF4-FFF2-40B4-BE49-F238E27FC236}">
                <a16:creationId xmlns:a16="http://schemas.microsoft.com/office/drawing/2014/main" id="{18C81C67-27CC-45D6-86E6-8C12ED1D591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-10405"/>
            <a:ext cx="7162800" cy="6858000"/>
          </a:xfrm>
          <a:prstGeom prst="rect">
            <a:avLst/>
          </a:prstGeom>
        </p:spPr>
      </p:pic>
      <p:sp>
        <p:nvSpPr>
          <p:cNvPr id="9" name="TekstniOkvir 8">
            <a:extLst>
              <a:ext uri="{FF2B5EF4-FFF2-40B4-BE49-F238E27FC236}">
                <a16:creationId xmlns:a16="http://schemas.microsoft.com/office/drawing/2014/main" id="{FB67F634-211A-4C49-8102-9F85EB183E63}"/>
              </a:ext>
            </a:extLst>
          </p:cNvPr>
          <p:cNvSpPr txBox="1"/>
          <p:nvPr/>
        </p:nvSpPr>
        <p:spPr>
          <a:xfrm>
            <a:off x="7373566" y="1738008"/>
            <a:ext cx="415695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i="1"/>
              <a:t>Nadopuni dijaloge ponuđenim rečenicama.</a:t>
            </a:r>
          </a:p>
        </p:txBody>
      </p:sp>
      <p:pic>
        <p:nvPicPr>
          <p:cNvPr id="10" name="Slika 9">
            <a:extLst>
              <a:ext uri="{FF2B5EF4-FFF2-40B4-BE49-F238E27FC236}">
                <a16:creationId xmlns:a16="http://schemas.microsoft.com/office/drawing/2014/main" id="{7DF0D742-3BE4-44E7-BC41-2687B362382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16489" y="-72946"/>
            <a:ext cx="7172325" cy="3429000"/>
          </a:xfrm>
          <a:prstGeom prst="rect">
            <a:avLst/>
          </a:prstGeom>
        </p:spPr>
      </p:pic>
      <p:sp>
        <p:nvSpPr>
          <p:cNvPr id="11" name="TekstniOkvir 10">
            <a:extLst>
              <a:ext uri="{FF2B5EF4-FFF2-40B4-BE49-F238E27FC236}">
                <a16:creationId xmlns:a16="http://schemas.microsoft.com/office/drawing/2014/main" id="{B63FCB85-AC6F-415A-BB75-7687B6BBEBD0}"/>
              </a:ext>
            </a:extLst>
          </p:cNvPr>
          <p:cNvSpPr txBox="1"/>
          <p:nvPr/>
        </p:nvSpPr>
        <p:spPr>
          <a:xfrm>
            <a:off x="2765315" y="750297"/>
            <a:ext cx="48390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b="1">
                <a:solidFill>
                  <a:schemeClr val="accent2"/>
                </a:solidFill>
              </a:rPr>
              <a:t>When is it leaving?</a:t>
            </a:r>
          </a:p>
        </p:txBody>
      </p:sp>
      <p:pic>
        <p:nvPicPr>
          <p:cNvPr id="13" name="Slika 12">
            <a:extLst>
              <a:ext uri="{FF2B5EF4-FFF2-40B4-BE49-F238E27FC236}">
                <a16:creationId xmlns:a16="http://schemas.microsoft.com/office/drawing/2014/main" id="{15615784-58F0-4051-8556-06B6F34E725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16489" y="3429000"/>
            <a:ext cx="10439400" cy="3209925"/>
          </a:xfrm>
          <a:prstGeom prst="rect">
            <a:avLst/>
          </a:prstGeom>
        </p:spPr>
      </p:pic>
      <p:sp>
        <p:nvSpPr>
          <p:cNvPr id="14" name="TekstniOkvir 13">
            <a:extLst>
              <a:ext uri="{FF2B5EF4-FFF2-40B4-BE49-F238E27FC236}">
                <a16:creationId xmlns:a16="http://schemas.microsoft.com/office/drawing/2014/main" id="{4C0FE163-A99C-4D51-B46F-156B49A5BFD4}"/>
              </a:ext>
            </a:extLst>
          </p:cNvPr>
          <p:cNvSpPr txBox="1"/>
          <p:nvPr/>
        </p:nvSpPr>
        <p:spPr>
          <a:xfrm>
            <a:off x="2473649" y="4522496"/>
            <a:ext cx="48390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b="1">
                <a:solidFill>
                  <a:schemeClr val="accent2"/>
                </a:solidFill>
              </a:rPr>
              <a:t>Where are you going?</a:t>
            </a:r>
          </a:p>
        </p:txBody>
      </p:sp>
      <p:sp>
        <p:nvSpPr>
          <p:cNvPr id="15" name="TekstniOkvir 14">
            <a:extLst>
              <a:ext uri="{FF2B5EF4-FFF2-40B4-BE49-F238E27FC236}">
                <a16:creationId xmlns:a16="http://schemas.microsoft.com/office/drawing/2014/main" id="{822086F6-6697-494E-900F-ECCE13B7C38E}"/>
              </a:ext>
            </a:extLst>
          </p:cNvPr>
          <p:cNvSpPr txBox="1"/>
          <p:nvPr/>
        </p:nvSpPr>
        <p:spPr>
          <a:xfrm>
            <a:off x="7559789" y="5761885"/>
            <a:ext cx="48390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b="1">
                <a:solidFill>
                  <a:schemeClr val="accent2"/>
                </a:solidFill>
              </a:rPr>
              <a:t>Can you speak French?</a:t>
            </a:r>
          </a:p>
        </p:txBody>
      </p:sp>
      <p:pic>
        <p:nvPicPr>
          <p:cNvPr id="17" name="Slika 16">
            <a:extLst>
              <a:ext uri="{FF2B5EF4-FFF2-40B4-BE49-F238E27FC236}">
                <a16:creationId xmlns:a16="http://schemas.microsoft.com/office/drawing/2014/main" id="{CE8648F5-DAB3-4136-BFCF-97E4293F577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16489" y="1712529"/>
            <a:ext cx="9925050" cy="2505075"/>
          </a:xfrm>
          <a:prstGeom prst="rect">
            <a:avLst/>
          </a:prstGeom>
        </p:spPr>
      </p:pic>
      <p:sp>
        <p:nvSpPr>
          <p:cNvPr id="18" name="TekstniOkvir 17">
            <a:extLst>
              <a:ext uri="{FF2B5EF4-FFF2-40B4-BE49-F238E27FC236}">
                <a16:creationId xmlns:a16="http://schemas.microsoft.com/office/drawing/2014/main" id="{64CB695E-0EA2-4242-9E08-0377A847DBA3}"/>
              </a:ext>
            </a:extLst>
          </p:cNvPr>
          <p:cNvSpPr txBox="1"/>
          <p:nvPr/>
        </p:nvSpPr>
        <p:spPr>
          <a:xfrm>
            <a:off x="6654849" y="2075752"/>
            <a:ext cx="48390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b="1">
                <a:solidFill>
                  <a:schemeClr val="accent2"/>
                </a:solidFill>
              </a:rPr>
              <a:t>Who are you texting?</a:t>
            </a:r>
          </a:p>
        </p:txBody>
      </p:sp>
      <p:sp>
        <p:nvSpPr>
          <p:cNvPr id="19" name="TekstniOkvir 18">
            <a:extLst>
              <a:ext uri="{FF2B5EF4-FFF2-40B4-BE49-F238E27FC236}">
                <a16:creationId xmlns:a16="http://schemas.microsoft.com/office/drawing/2014/main" id="{9F247DC0-72AD-4130-9957-9417FF5A25A3}"/>
              </a:ext>
            </a:extLst>
          </p:cNvPr>
          <p:cNvSpPr txBox="1"/>
          <p:nvPr/>
        </p:nvSpPr>
        <p:spPr>
          <a:xfrm>
            <a:off x="2982535" y="3284585"/>
            <a:ext cx="48390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b="1">
                <a:solidFill>
                  <a:schemeClr val="accent2"/>
                </a:solidFill>
              </a:rPr>
              <a:t>Can you help me?</a:t>
            </a:r>
          </a:p>
        </p:txBody>
      </p:sp>
    </p:spTree>
    <p:extLst>
      <p:ext uri="{BB962C8B-B14F-4D97-AF65-F5344CB8AC3E}">
        <p14:creationId xmlns:p14="http://schemas.microsoft.com/office/powerpoint/2010/main" val="23023053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6" grpId="1"/>
      <p:bldP spid="9" grpId="0"/>
      <p:bldP spid="9" grpId="1"/>
      <p:bldP spid="11" grpId="0"/>
      <p:bldP spid="11" grpId="1"/>
      <p:bldP spid="14" grpId="0"/>
      <p:bldP spid="14" grpId="1"/>
      <p:bldP spid="15" grpId="0"/>
      <p:bldP spid="15" grpId="1"/>
      <p:bldP spid="18" grpId="0"/>
      <p:bldP spid="1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Slika 6">
            <a:extLst>
              <a:ext uri="{FF2B5EF4-FFF2-40B4-BE49-F238E27FC236}">
                <a16:creationId xmlns:a16="http://schemas.microsoft.com/office/drawing/2014/main" id="{E1BF6A50-903D-40A8-9CF8-EFB867D54B2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52106" y="1770707"/>
            <a:ext cx="9522413" cy="3615209"/>
          </a:xfrm>
          <a:prstGeom prst="rect">
            <a:avLst/>
          </a:prstGeom>
        </p:spPr>
      </p:pic>
      <p:sp>
        <p:nvSpPr>
          <p:cNvPr id="8" name="TekstniOkvir 7">
            <a:extLst>
              <a:ext uri="{FF2B5EF4-FFF2-40B4-BE49-F238E27FC236}">
                <a16:creationId xmlns:a16="http://schemas.microsoft.com/office/drawing/2014/main" id="{7C8F6D76-DB55-4777-8F40-F2F8D466433A}"/>
              </a:ext>
            </a:extLst>
          </p:cNvPr>
          <p:cNvSpPr txBox="1"/>
          <p:nvPr/>
        </p:nvSpPr>
        <p:spPr>
          <a:xfrm>
            <a:off x="1708220" y="1025638"/>
            <a:ext cx="93751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i="1"/>
              <a:t>Odgovori na pitanja o sebi/svojim prijateljima.</a:t>
            </a:r>
          </a:p>
        </p:txBody>
      </p:sp>
    </p:spTree>
    <p:extLst>
      <p:ext uri="{BB962C8B-B14F-4D97-AF65-F5344CB8AC3E}">
        <p14:creationId xmlns:p14="http://schemas.microsoft.com/office/powerpoint/2010/main" val="16045136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kstniOkvir 4">
            <a:extLst>
              <a:ext uri="{FF2B5EF4-FFF2-40B4-BE49-F238E27FC236}">
                <a16:creationId xmlns:a16="http://schemas.microsoft.com/office/drawing/2014/main" id="{E8DAC441-3820-476F-BF9A-7E882E7BC255}"/>
              </a:ext>
            </a:extLst>
          </p:cNvPr>
          <p:cNvSpPr txBox="1"/>
          <p:nvPr/>
        </p:nvSpPr>
        <p:spPr>
          <a:xfrm>
            <a:off x="1678074" y="2938437"/>
            <a:ext cx="773471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hr-HR" sz="2800">
                <a:hlinkClick r:id="rId2"/>
              </a:rPr>
              <a:t>https://wordwall.net/resource/260169/where-am-i</a:t>
            </a:r>
            <a:r>
              <a:rPr lang="hr-HR" sz="2800"/>
              <a:t> </a:t>
            </a:r>
          </a:p>
        </p:txBody>
      </p:sp>
      <p:sp>
        <p:nvSpPr>
          <p:cNvPr id="6" name="TekstniOkvir 5">
            <a:extLst>
              <a:ext uri="{FF2B5EF4-FFF2-40B4-BE49-F238E27FC236}">
                <a16:creationId xmlns:a16="http://schemas.microsoft.com/office/drawing/2014/main" id="{73FADAF1-09F7-4BF6-8AE0-7AA6CD97AA07}"/>
              </a:ext>
            </a:extLst>
          </p:cNvPr>
          <p:cNvSpPr txBox="1"/>
          <p:nvPr/>
        </p:nvSpPr>
        <p:spPr>
          <a:xfrm>
            <a:off x="1202452" y="939787"/>
            <a:ext cx="10168932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b="1"/>
              <a:t>LET’S REVISE!</a:t>
            </a:r>
          </a:p>
          <a:p>
            <a:endParaRPr lang="hr-HR" sz="2800" b="1"/>
          </a:p>
          <a:p>
            <a:r>
              <a:rPr lang="hr-HR" sz="2800"/>
              <a:t>Where am I? Read the sentences and choose the correct answer.</a:t>
            </a:r>
          </a:p>
          <a:p>
            <a:r>
              <a:rPr lang="hr-HR" sz="2800" i="1"/>
              <a:t>Gdje sam ja? Pročitaj rečenice i odaberi točan odgovor.</a:t>
            </a:r>
          </a:p>
        </p:txBody>
      </p:sp>
    </p:spTree>
    <p:extLst>
      <p:ext uri="{BB962C8B-B14F-4D97-AF65-F5344CB8AC3E}">
        <p14:creationId xmlns:p14="http://schemas.microsoft.com/office/powerpoint/2010/main" val="33370131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4">
            <a:extLst>
              <a:ext uri="{FF2B5EF4-FFF2-40B4-BE49-F238E27FC236}">
                <a16:creationId xmlns:a16="http://schemas.microsoft.com/office/drawing/2014/main" id="{9A77DFCB-EDCA-44C7-B2A5-A1316F6AD01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4628544" cy="6858000"/>
          </a:xfrm>
          <a:prstGeom prst="rect">
            <a:avLst/>
          </a:prstGeom>
        </p:spPr>
      </p:pic>
      <p:sp>
        <p:nvSpPr>
          <p:cNvPr id="6" name="TekstniOkvir 5">
            <a:extLst>
              <a:ext uri="{FF2B5EF4-FFF2-40B4-BE49-F238E27FC236}">
                <a16:creationId xmlns:a16="http://schemas.microsoft.com/office/drawing/2014/main" id="{4B9F2C8B-BCCE-4283-BBB5-00A14CCAAF3E}"/>
              </a:ext>
            </a:extLst>
          </p:cNvPr>
          <p:cNvSpPr txBox="1"/>
          <p:nvPr/>
        </p:nvSpPr>
        <p:spPr>
          <a:xfrm>
            <a:off x="5282119" y="564204"/>
            <a:ext cx="64105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/>
              <a:t>Open your book at page 83.</a:t>
            </a:r>
          </a:p>
        </p:txBody>
      </p:sp>
      <p:sp>
        <p:nvSpPr>
          <p:cNvPr id="7" name="TekstniOkvir 6">
            <a:extLst>
              <a:ext uri="{FF2B5EF4-FFF2-40B4-BE49-F238E27FC236}">
                <a16:creationId xmlns:a16="http://schemas.microsoft.com/office/drawing/2014/main" id="{4A96B74F-E8E0-438C-A13C-5309902ACA0C}"/>
              </a:ext>
            </a:extLst>
          </p:cNvPr>
          <p:cNvSpPr txBox="1"/>
          <p:nvPr/>
        </p:nvSpPr>
        <p:spPr>
          <a:xfrm>
            <a:off x="5282119" y="1012954"/>
            <a:ext cx="4434637" cy="4832092"/>
          </a:xfrm>
          <a:prstGeom prst="rect">
            <a:avLst/>
          </a:prstGeom>
          <a:noFill/>
          <a:ln w="38100">
            <a:noFill/>
          </a:ln>
        </p:spPr>
        <p:txBody>
          <a:bodyPr wrap="square" rtlCol="0">
            <a:spAutoFit/>
          </a:bodyPr>
          <a:lstStyle/>
          <a:p>
            <a:r>
              <a:rPr lang="hr-HR" sz="2800"/>
              <a:t>What can you see?</a:t>
            </a:r>
          </a:p>
          <a:p>
            <a:r>
              <a:rPr lang="hr-HR" sz="2800" i="1"/>
              <a:t>Što možeš vidjeti na slikama?</a:t>
            </a:r>
          </a:p>
          <a:p>
            <a:endParaRPr lang="hr-HR" sz="2800" i="1"/>
          </a:p>
          <a:p>
            <a:r>
              <a:rPr lang="hr-HR" sz="2800"/>
              <a:t>Where is Tia?</a:t>
            </a:r>
          </a:p>
          <a:p>
            <a:r>
              <a:rPr lang="hr-HR" sz="2800" i="1"/>
              <a:t>Gdje je Tia?</a:t>
            </a:r>
            <a:endParaRPr lang="hr-HR" sz="2800"/>
          </a:p>
          <a:p>
            <a:endParaRPr lang="hr-HR" sz="2800" i="1"/>
          </a:p>
          <a:p>
            <a:r>
              <a:rPr lang="hr-HR" sz="2800"/>
              <a:t>What is she wearing?</a:t>
            </a:r>
          </a:p>
          <a:p>
            <a:r>
              <a:rPr lang="hr-HR" sz="2800" i="1"/>
              <a:t>Što ima na sebi?</a:t>
            </a:r>
          </a:p>
          <a:p>
            <a:endParaRPr lang="hr-HR" sz="2800"/>
          </a:p>
          <a:p>
            <a:r>
              <a:rPr lang="hr-HR" sz="2800"/>
              <a:t>What is she doing?</a:t>
            </a:r>
          </a:p>
          <a:p>
            <a:r>
              <a:rPr lang="hr-HR" sz="2800" i="1"/>
              <a:t>Što ona radi?</a:t>
            </a:r>
          </a:p>
        </p:txBody>
      </p:sp>
      <p:sp>
        <p:nvSpPr>
          <p:cNvPr id="8" name="Pravokutnik 7">
            <a:extLst>
              <a:ext uri="{FF2B5EF4-FFF2-40B4-BE49-F238E27FC236}">
                <a16:creationId xmlns:a16="http://schemas.microsoft.com/office/drawing/2014/main" id="{A76E4A7D-613E-41A9-A1A6-8497672F74FC}"/>
              </a:ext>
            </a:extLst>
          </p:cNvPr>
          <p:cNvSpPr/>
          <p:nvPr/>
        </p:nvSpPr>
        <p:spPr>
          <a:xfrm>
            <a:off x="5282119" y="1087424"/>
            <a:ext cx="5007393" cy="4760717"/>
          </a:xfrm>
          <a:prstGeom prst="rect">
            <a:avLst/>
          </a:prstGeom>
          <a:noFill/>
          <a:ln w="28575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4296349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6" grpId="1"/>
      <p:bldP spid="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Slika 6">
            <a:extLst>
              <a:ext uri="{FF2B5EF4-FFF2-40B4-BE49-F238E27FC236}">
                <a16:creationId xmlns:a16="http://schemas.microsoft.com/office/drawing/2014/main" id="{7EBE1EB4-1F04-483A-90A8-C0E24B7E120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058241"/>
            <a:ext cx="12192000" cy="5793362"/>
          </a:xfrm>
          <a:prstGeom prst="rect">
            <a:avLst/>
          </a:prstGeom>
        </p:spPr>
      </p:pic>
      <p:sp>
        <p:nvSpPr>
          <p:cNvPr id="8" name="TekstniOkvir 7">
            <a:extLst>
              <a:ext uri="{FF2B5EF4-FFF2-40B4-BE49-F238E27FC236}">
                <a16:creationId xmlns:a16="http://schemas.microsoft.com/office/drawing/2014/main" id="{4D0A5294-0F3C-4206-BAB7-6C2D297083BE}"/>
              </a:ext>
            </a:extLst>
          </p:cNvPr>
          <p:cNvSpPr txBox="1"/>
          <p:nvPr/>
        </p:nvSpPr>
        <p:spPr>
          <a:xfrm>
            <a:off x="244812" y="104134"/>
            <a:ext cx="1170237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/>
              <a:t>Read the dialogue and fill in the gap with the correct word.</a:t>
            </a:r>
          </a:p>
          <a:p>
            <a:r>
              <a:rPr lang="hr-HR" sz="2800" i="1"/>
              <a:t>Pročitaj dijalog i nadopuni ga točnom izrazom.</a:t>
            </a:r>
          </a:p>
        </p:txBody>
      </p:sp>
      <p:sp>
        <p:nvSpPr>
          <p:cNvPr id="9" name="TekstniOkvir 8">
            <a:extLst>
              <a:ext uri="{FF2B5EF4-FFF2-40B4-BE49-F238E27FC236}">
                <a16:creationId xmlns:a16="http://schemas.microsoft.com/office/drawing/2014/main" id="{41FADC4F-C323-426D-9B8A-93828F17A6D5}"/>
              </a:ext>
            </a:extLst>
          </p:cNvPr>
          <p:cNvSpPr txBox="1"/>
          <p:nvPr/>
        </p:nvSpPr>
        <p:spPr>
          <a:xfrm>
            <a:off x="8998085" y="5801833"/>
            <a:ext cx="187743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b="1">
                <a:solidFill>
                  <a:schemeClr val="accent2"/>
                </a:solidFill>
              </a:rPr>
              <a:t> in a caf</a:t>
            </a:r>
            <a:r>
              <a:rPr lang="hr-HR" sz="2800" b="1">
                <a:solidFill>
                  <a:schemeClr val="accent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é</a:t>
            </a:r>
            <a:endParaRPr lang="hr-HR" sz="2800" b="1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26807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4">
            <a:extLst>
              <a:ext uri="{FF2B5EF4-FFF2-40B4-BE49-F238E27FC236}">
                <a16:creationId xmlns:a16="http://schemas.microsoft.com/office/drawing/2014/main" id="{BC04B3B1-2AA1-487D-8E6D-F38A2D8305A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2633" y="3838575"/>
            <a:ext cx="11334750" cy="3019425"/>
          </a:xfrm>
          <a:prstGeom prst="rect">
            <a:avLst/>
          </a:prstGeom>
        </p:spPr>
      </p:pic>
      <p:sp>
        <p:nvSpPr>
          <p:cNvPr id="6" name="TekstniOkvir 5">
            <a:extLst>
              <a:ext uri="{FF2B5EF4-FFF2-40B4-BE49-F238E27FC236}">
                <a16:creationId xmlns:a16="http://schemas.microsoft.com/office/drawing/2014/main" id="{B71F9285-B989-4FAE-948D-3D570545E95A}"/>
              </a:ext>
            </a:extLst>
          </p:cNvPr>
          <p:cNvSpPr txBox="1"/>
          <p:nvPr/>
        </p:nvSpPr>
        <p:spPr>
          <a:xfrm>
            <a:off x="642633" y="107004"/>
            <a:ext cx="10777639" cy="3754874"/>
          </a:xfrm>
          <a:prstGeom prst="rect">
            <a:avLst/>
          </a:prstGeom>
          <a:noFill/>
          <a:ln w="38100"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r>
              <a:rPr lang="hr-HR" sz="2800" b="1"/>
              <a:t>Let’s practise!</a:t>
            </a:r>
          </a:p>
          <a:p>
            <a:endParaRPr lang="hr-HR" sz="2800"/>
          </a:p>
          <a:p>
            <a:r>
              <a:rPr lang="hr-HR" sz="2600"/>
              <a:t>Read the dialogue aloud in pairs. Read the dialogue a few times using different voices (e.g. as if you were: a robot, very tired, very sad, very happy, winded, chewing a bubble gum, …).</a:t>
            </a:r>
          </a:p>
          <a:p>
            <a:endParaRPr lang="hr-HR" sz="2600"/>
          </a:p>
          <a:p>
            <a:r>
              <a:rPr lang="hr-HR" sz="2600"/>
              <a:t>Pročitaj dijalog naglas u paru. Pročitajte dijalog više puta na različit način (npr. kao da si robot; jako umoran; jako tužan; jako sretan; zapuhan; kao da žvačeš žvakaću gumu…).</a:t>
            </a:r>
          </a:p>
        </p:txBody>
      </p:sp>
    </p:spTree>
    <p:extLst>
      <p:ext uri="{BB962C8B-B14F-4D97-AF65-F5344CB8AC3E}">
        <p14:creationId xmlns:p14="http://schemas.microsoft.com/office/powerpoint/2010/main" val="21546435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4">
            <a:extLst>
              <a:ext uri="{FF2B5EF4-FFF2-40B4-BE49-F238E27FC236}">
                <a16:creationId xmlns:a16="http://schemas.microsoft.com/office/drawing/2014/main" id="{D7C52AC8-5C12-43B1-827E-7F7847F4205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45915"/>
            <a:ext cx="7976372" cy="6332706"/>
          </a:xfrm>
          <a:prstGeom prst="rect">
            <a:avLst/>
          </a:prstGeom>
        </p:spPr>
      </p:pic>
      <p:sp>
        <p:nvSpPr>
          <p:cNvPr id="6" name="TekstniOkvir 5">
            <a:extLst>
              <a:ext uri="{FF2B5EF4-FFF2-40B4-BE49-F238E27FC236}">
                <a16:creationId xmlns:a16="http://schemas.microsoft.com/office/drawing/2014/main" id="{8FADD858-C5B1-460E-BB76-AD940D5E5CDD}"/>
              </a:ext>
            </a:extLst>
          </p:cNvPr>
          <p:cNvSpPr txBox="1"/>
          <p:nvPr/>
        </p:nvSpPr>
        <p:spPr>
          <a:xfrm>
            <a:off x="8426398" y="1212750"/>
            <a:ext cx="3560323" cy="3108543"/>
          </a:xfrm>
          <a:prstGeom prst="rect">
            <a:avLst/>
          </a:prstGeom>
          <a:noFill/>
          <a:ln w="38100"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r>
              <a:rPr lang="hr-HR" sz="2800"/>
              <a:t>Describe the picture in  pairs. Name as many details as you can.</a:t>
            </a:r>
          </a:p>
          <a:p>
            <a:r>
              <a:rPr lang="hr-HR" sz="2800" i="1"/>
              <a:t>U paru opiši sliku. Navedi što je moguće više detalja u svom opisu.</a:t>
            </a:r>
          </a:p>
        </p:txBody>
      </p:sp>
    </p:spTree>
    <p:extLst>
      <p:ext uri="{BB962C8B-B14F-4D97-AF65-F5344CB8AC3E}">
        <p14:creationId xmlns:p14="http://schemas.microsoft.com/office/powerpoint/2010/main" val="87617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4">
            <a:extLst>
              <a:ext uri="{FF2B5EF4-FFF2-40B4-BE49-F238E27FC236}">
                <a16:creationId xmlns:a16="http://schemas.microsoft.com/office/drawing/2014/main" id="{D7C52AC8-5C12-43B1-827E-7F7847F4205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72409" y="3664726"/>
            <a:ext cx="3712505" cy="2947481"/>
          </a:xfrm>
          <a:prstGeom prst="rect">
            <a:avLst/>
          </a:prstGeom>
        </p:spPr>
      </p:pic>
      <p:sp>
        <p:nvSpPr>
          <p:cNvPr id="7" name="TekstniOkvir 6">
            <a:extLst>
              <a:ext uri="{FF2B5EF4-FFF2-40B4-BE49-F238E27FC236}">
                <a16:creationId xmlns:a16="http://schemas.microsoft.com/office/drawing/2014/main" id="{26121755-1A20-4149-98FF-290FC9CCC4EC}"/>
              </a:ext>
            </a:extLst>
          </p:cNvPr>
          <p:cNvSpPr txBox="1"/>
          <p:nvPr/>
        </p:nvSpPr>
        <p:spPr>
          <a:xfrm>
            <a:off x="233464" y="158461"/>
            <a:ext cx="11828833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600"/>
              <a:t>Play the guessing game.</a:t>
            </a:r>
          </a:p>
          <a:p>
            <a:r>
              <a:rPr lang="hr-HR" sz="2600" i="1"/>
              <a:t>Odigraj igru pogađanja. </a:t>
            </a:r>
          </a:p>
          <a:p>
            <a:endParaRPr lang="hr-HR" sz="2600" i="1"/>
          </a:p>
          <a:p>
            <a:r>
              <a:rPr lang="hr-HR" sz="2600"/>
              <a:t>Your teacher picks a character. Your task is to guess the name of the character.</a:t>
            </a:r>
          </a:p>
          <a:p>
            <a:r>
              <a:rPr lang="hr-HR" sz="2600" i="1"/>
              <a:t>Tvoj učitelj odabire jednu osobu sa slike. Tvoj zadatak je pogoditi o kome je riječ.</a:t>
            </a:r>
          </a:p>
          <a:p>
            <a:endParaRPr lang="hr-HR" sz="2600" i="1"/>
          </a:p>
          <a:p>
            <a:r>
              <a:rPr lang="hr-HR" sz="2600"/>
              <a:t>Ask at least 5 Yes / No questions and after that try and guess the name of the character (</a:t>
            </a:r>
            <a:r>
              <a:rPr lang="hr-HR" sz="2600" i="1"/>
              <a:t>e.g. Are you wearing a hat? Are you sitting?...)</a:t>
            </a:r>
          </a:p>
          <a:p>
            <a:r>
              <a:rPr lang="hr-HR" sz="2600" i="1"/>
              <a:t>Postavi najmanje 5 pitanja na koja je moguće odgovori s</a:t>
            </a:r>
          </a:p>
          <a:p>
            <a:r>
              <a:rPr lang="hr-HR" sz="2600" i="1"/>
              <a:t> „yes” ili „no”, a potom pokušaj pogoditi ime osobe. </a:t>
            </a:r>
          </a:p>
          <a:p>
            <a:r>
              <a:rPr lang="hr-HR" sz="2600"/>
              <a:t>(</a:t>
            </a:r>
            <a:r>
              <a:rPr lang="hr-HR" sz="2600" i="1"/>
              <a:t>npr. Are you wearing a hat? Are you sitting?...)</a:t>
            </a:r>
          </a:p>
          <a:p>
            <a:endParaRPr lang="hr-HR" sz="2600" i="1"/>
          </a:p>
          <a:p>
            <a:endParaRPr lang="hr-HR" sz="2600"/>
          </a:p>
          <a:p>
            <a:endParaRPr lang="hr-HR" sz="2600" i="1"/>
          </a:p>
        </p:txBody>
      </p:sp>
      <p:sp>
        <p:nvSpPr>
          <p:cNvPr id="9" name="TekstniOkvir 8">
            <a:extLst>
              <a:ext uri="{FF2B5EF4-FFF2-40B4-BE49-F238E27FC236}">
                <a16:creationId xmlns:a16="http://schemas.microsoft.com/office/drawing/2014/main" id="{1219F52B-5B11-46B0-A7A8-C2D4980372E1}"/>
              </a:ext>
            </a:extLst>
          </p:cNvPr>
          <p:cNvSpPr txBox="1"/>
          <p:nvPr/>
        </p:nvSpPr>
        <p:spPr>
          <a:xfrm>
            <a:off x="233464" y="2520448"/>
            <a:ext cx="12089049" cy="209288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hr-HR" sz="2600"/>
              <a:t>The student who guesses the name of the character picks a character and the rest of students ask the questions and try and guess the name.</a:t>
            </a:r>
          </a:p>
          <a:p>
            <a:r>
              <a:rPr lang="hr-HR" sz="2600" i="1"/>
              <a:t>Učenik koji pogodi ime osobe dolazi na učiteljevo mjesto i </a:t>
            </a:r>
          </a:p>
          <a:p>
            <a:r>
              <a:rPr lang="hr-HR" sz="2600" i="1"/>
              <a:t>odabire osobu sa slike, a ostali učenici postavljaju pitanja </a:t>
            </a:r>
          </a:p>
          <a:p>
            <a:r>
              <a:rPr lang="hr-HR" sz="2600" i="1"/>
              <a:t>i pogađaju o kome se radi.</a:t>
            </a:r>
          </a:p>
        </p:txBody>
      </p:sp>
      <p:sp>
        <p:nvSpPr>
          <p:cNvPr id="10" name="TekstniOkvir 9">
            <a:extLst>
              <a:ext uri="{FF2B5EF4-FFF2-40B4-BE49-F238E27FC236}">
                <a16:creationId xmlns:a16="http://schemas.microsoft.com/office/drawing/2014/main" id="{DB64965D-F9E0-4822-A34D-8A6C4A56632B}"/>
              </a:ext>
            </a:extLst>
          </p:cNvPr>
          <p:cNvSpPr txBox="1"/>
          <p:nvPr/>
        </p:nvSpPr>
        <p:spPr>
          <a:xfrm>
            <a:off x="307401" y="472726"/>
            <a:ext cx="11012993" cy="169277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hr-HR" sz="2600"/>
              <a:t>If your teacher’s answer is </a:t>
            </a:r>
            <a:r>
              <a:rPr lang="hr-HR" sz="2600" i="1"/>
              <a:t>yes</a:t>
            </a:r>
            <a:r>
              <a:rPr lang="hr-HR" sz="2600"/>
              <a:t>, you can ask the next question. If your teacher’s answer is </a:t>
            </a:r>
            <a:r>
              <a:rPr lang="hr-HR" sz="2600" i="1"/>
              <a:t>no</a:t>
            </a:r>
            <a:r>
              <a:rPr lang="hr-HR" sz="2600"/>
              <a:t>, another student asks the next question.</a:t>
            </a:r>
            <a:br>
              <a:rPr lang="hr-HR" sz="2600" i="1"/>
            </a:br>
            <a:r>
              <a:rPr lang="hr-HR" sz="2600" i="1"/>
              <a:t>Ako učitelj odgovori na tvoje pitanje s „yes”, možeš postaviti još jedno pitanje. </a:t>
            </a:r>
          </a:p>
          <a:p>
            <a:r>
              <a:rPr lang="hr-HR" sz="2600" i="1"/>
              <a:t>Ako je odgovor na tvoje pitanje „no”, iduće pitanje postavlja neki drugi učenik. </a:t>
            </a:r>
          </a:p>
        </p:txBody>
      </p:sp>
    </p:spTree>
    <p:extLst>
      <p:ext uri="{BB962C8B-B14F-4D97-AF65-F5344CB8AC3E}">
        <p14:creationId xmlns:p14="http://schemas.microsoft.com/office/powerpoint/2010/main" val="31644293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uiExpand="1" build="allAtOnce"/>
      <p:bldP spid="9" grpId="0"/>
      <p:bldP spid="1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kstniOkvir 7">
            <a:extLst>
              <a:ext uri="{FF2B5EF4-FFF2-40B4-BE49-F238E27FC236}">
                <a16:creationId xmlns:a16="http://schemas.microsoft.com/office/drawing/2014/main" id="{10A7FD53-931D-41DB-B95F-3DF467F7D22E}"/>
              </a:ext>
            </a:extLst>
          </p:cNvPr>
          <p:cNvSpPr txBox="1"/>
          <p:nvPr/>
        </p:nvSpPr>
        <p:spPr>
          <a:xfrm>
            <a:off x="532560" y="492369"/>
            <a:ext cx="10912511" cy="5693866"/>
          </a:xfrm>
          <a:prstGeom prst="rect">
            <a:avLst/>
          </a:prstGeom>
          <a:noFill/>
          <a:ln w="28575"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r>
              <a:rPr lang="hr-HR" sz="2800"/>
              <a:t>Work in a group (6-7 students). Think of a playground scene (</a:t>
            </a:r>
            <a:r>
              <a:rPr lang="hr-HR" sz="2800" i="1"/>
              <a:t>e.g. Ana is talking to Ida. Luka is playing with a ball. Marko is jumping… etc.) </a:t>
            </a:r>
            <a:r>
              <a:rPr lang="hr-HR" sz="2800"/>
              <a:t>or the classroom scene (</a:t>
            </a:r>
            <a:r>
              <a:rPr lang="hr-HR" sz="2800" i="1"/>
              <a:t>e.g. Marko and Luka are playing a computer game. Ana is doing homework. Ida is reading a book.) </a:t>
            </a:r>
            <a:r>
              <a:rPr lang="hr-HR" sz="2800"/>
              <a:t>which you can describe in English.</a:t>
            </a:r>
          </a:p>
          <a:p>
            <a:r>
              <a:rPr lang="hr-HR" sz="2800" i="1"/>
              <a:t>U grupi (6-7 učenika) osmislite scenu s igrališta (npr. Ana is talking to Ida. Luka is playing with a ball. Marko is jumping… itd</a:t>
            </a:r>
            <a:r>
              <a:rPr lang="hr-HR" sz="2800"/>
              <a:t>.) </a:t>
            </a:r>
            <a:r>
              <a:rPr lang="hr-HR" sz="2800" i="1"/>
              <a:t>ili iz učionice (npr. Marko and Luka are playing a computer game. Ana is doing homework. Ida is reading a book.</a:t>
            </a:r>
            <a:r>
              <a:rPr lang="hr-HR" sz="2800"/>
              <a:t>) </a:t>
            </a:r>
            <a:r>
              <a:rPr lang="hr-HR" sz="2800" i="1"/>
              <a:t>koju znaš opisati na engleskom jeziku. </a:t>
            </a:r>
          </a:p>
          <a:p>
            <a:endParaRPr lang="hr-HR" sz="2800" i="1"/>
          </a:p>
          <a:p>
            <a:r>
              <a:rPr lang="hr-HR" sz="2800"/>
              <a:t>Mime the scene and take a photo of it. </a:t>
            </a:r>
          </a:p>
          <a:p>
            <a:r>
              <a:rPr lang="hr-HR" sz="2800" i="1"/>
              <a:t>Odglumite dogovorenu scenu i uslikajte je. </a:t>
            </a:r>
          </a:p>
          <a:p>
            <a:endParaRPr lang="hr-HR" sz="2800" i="1"/>
          </a:p>
        </p:txBody>
      </p:sp>
      <p:sp>
        <p:nvSpPr>
          <p:cNvPr id="11" name="TekstniOkvir 10">
            <a:extLst>
              <a:ext uri="{FF2B5EF4-FFF2-40B4-BE49-F238E27FC236}">
                <a16:creationId xmlns:a16="http://schemas.microsoft.com/office/drawing/2014/main" id="{BBD3B71A-E895-413B-AD47-22365C6DE3E9}"/>
              </a:ext>
            </a:extLst>
          </p:cNvPr>
          <p:cNvSpPr txBox="1"/>
          <p:nvPr/>
        </p:nvSpPr>
        <p:spPr>
          <a:xfrm>
            <a:off x="532560" y="1640551"/>
            <a:ext cx="11033093" cy="2677656"/>
          </a:xfrm>
          <a:prstGeom prst="rect">
            <a:avLst/>
          </a:prstGeom>
          <a:noFill/>
          <a:ln w="28575">
            <a:solidFill>
              <a:schemeClr val="accent2"/>
            </a:solidFill>
          </a:ln>
        </p:spPr>
        <p:txBody>
          <a:bodyPr wrap="square">
            <a:spAutoFit/>
          </a:bodyPr>
          <a:lstStyle/>
          <a:p>
            <a:r>
              <a:rPr lang="hr-HR" sz="2800"/>
              <a:t>Give the photo to other groups who then use the photo and play the guessing game.  One student chooses a person and the rest of them ask questions and try to guess the name.</a:t>
            </a:r>
            <a:endParaRPr lang="hr-HR" sz="2800" i="1"/>
          </a:p>
          <a:p>
            <a:r>
              <a:rPr lang="hr-HR" sz="2800" i="1"/>
              <a:t>Svoju fotografiju dajete drugim grupama. Druge grupe koriste vašu fotografiju i igraju igru pogađanja (jedan učenik bira osobu sa slike, a ostali postavljaju pitanja i pogađaju o kome je riječ).</a:t>
            </a:r>
            <a:endParaRPr lang="hr-HR" sz="2800"/>
          </a:p>
        </p:txBody>
      </p:sp>
    </p:spTree>
    <p:extLst>
      <p:ext uri="{BB962C8B-B14F-4D97-AF65-F5344CB8AC3E}">
        <p14:creationId xmlns:p14="http://schemas.microsoft.com/office/powerpoint/2010/main" val="25207684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uiExpand="1" build="allAtOnce" animBg="1"/>
      <p:bldP spid="11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kstniOkvir 3">
            <a:extLst>
              <a:ext uri="{FF2B5EF4-FFF2-40B4-BE49-F238E27FC236}">
                <a16:creationId xmlns:a16="http://schemas.microsoft.com/office/drawing/2014/main" id="{4BA8486F-1092-4ECE-B7BE-F84161E63F69}"/>
              </a:ext>
            </a:extLst>
          </p:cNvPr>
          <p:cNvSpPr txBox="1"/>
          <p:nvPr/>
        </p:nvSpPr>
        <p:spPr>
          <a:xfrm>
            <a:off x="166991" y="175099"/>
            <a:ext cx="11313269" cy="2677656"/>
          </a:xfrm>
          <a:prstGeom prst="rect">
            <a:avLst/>
          </a:prstGeom>
          <a:noFill/>
          <a:ln w="28575"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r>
              <a:rPr lang="hr-HR" sz="2800"/>
              <a:t>Another option / </a:t>
            </a:r>
            <a:r>
              <a:rPr lang="hr-HR" sz="2800" i="1"/>
              <a:t>Alternativna opcija:</a:t>
            </a:r>
          </a:p>
          <a:p>
            <a:endParaRPr lang="hr-HR" sz="2800" i="1"/>
          </a:p>
          <a:p>
            <a:r>
              <a:rPr lang="hr-HR" sz="2800"/>
              <a:t>Choose a person from one of the following pictures. The rest of the students ask questions and guess which person you chose.</a:t>
            </a:r>
          </a:p>
          <a:p>
            <a:r>
              <a:rPr lang="hr-HR" sz="2800" i="1"/>
              <a:t>Odaberi osobu s jedne od slika, a ostali učenici postavljaju pitanja i pogađaju o kojoj se osobi radi.</a:t>
            </a:r>
            <a:endParaRPr lang="hr-HR" sz="2800"/>
          </a:p>
        </p:txBody>
      </p:sp>
      <p:pic>
        <p:nvPicPr>
          <p:cNvPr id="6" name="Slika 5">
            <a:extLst>
              <a:ext uri="{FF2B5EF4-FFF2-40B4-BE49-F238E27FC236}">
                <a16:creationId xmlns:a16="http://schemas.microsoft.com/office/drawing/2014/main" id="{09ABD0D0-A4A3-4039-9622-B5A3D4AB3F8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35160" y="-1"/>
            <a:ext cx="7926073" cy="68239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60923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4">
            <a:extLst>
              <a:ext uri="{FF2B5EF4-FFF2-40B4-BE49-F238E27FC236}">
                <a16:creationId xmlns:a16="http://schemas.microsoft.com/office/drawing/2014/main" id="{E21D5B0D-0AFC-49B1-9830-8E1FB7FC5FA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949" y="321013"/>
            <a:ext cx="12214985" cy="62257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88797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7123</TotalTime>
  <Words>785</Words>
  <Application>Microsoft Office PowerPoint</Application>
  <PresentationFormat>Široki zaslon</PresentationFormat>
  <Paragraphs>65</Paragraphs>
  <Slides>12</Slides>
  <Notes>0</Notes>
  <HiddenSlides>0</HiddenSlides>
  <MMClips>0</MMClips>
  <ScaleCrop>false</ScaleCrop>
  <HeadingPairs>
    <vt:vector size="6" baseType="variant">
      <vt:variant>
        <vt:lpstr>Korišteni fontovi</vt:lpstr>
      </vt:variant>
      <vt:variant>
        <vt:i4>3</vt:i4>
      </vt:variant>
      <vt:variant>
        <vt:lpstr>Tema</vt:lpstr>
      </vt:variant>
      <vt:variant>
        <vt:i4>1</vt:i4>
      </vt:variant>
      <vt:variant>
        <vt:lpstr>Naslovi slajdova</vt:lpstr>
      </vt:variant>
      <vt:variant>
        <vt:i4>12</vt:i4>
      </vt:variant>
    </vt:vector>
  </HeadingPairs>
  <TitlesOfParts>
    <vt:vector size="16" baseType="lpstr">
      <vt:lpstr>Arial</vt:lpstr>
      <vt:lpstr>Calibri</vt:lpstr>
      <vt:lpstr>Calibri Light</vt:lpstr>
      <vt:lpstr>Office Theme</vt:lpstr>
      <vt:lpstr>UNIT 5: Where I live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UNIT 1: Who am I?</dc:title>
  <dc:creator>Marina Komadina</dc:creator>
  <cp:lastModifiedBy>Marina Komadina</cp:lastModifiedBy>
  <cp:revision>324</cp:revision>
  <dcterms:created xsi:type="dcterms:W3CDTF">2020-09-19T11:02:00Z</dcterms:created>
  <dcterms:modified xsi:type="dcterms:W3CDTF">2021-02-13T19:37:39Z</dcterms:modified>
</cp:coreProperties>
</file>